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88" d="100"/>
          <a:sy n="88" d="100"/>
        </p:scale>
        <p:origin x="494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0121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63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74824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71202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3342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38391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56027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2767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71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23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22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8230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0077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5764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143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14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BA261-A915-4E88-83CF-AE34D7860FB8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B2AA55-59C9-4FF8-98CD-46407AC62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7569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C0CA-26BB-9D73-32D2-5FBD81FF7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431" y="695848"/>
            <a:ext cx="9535135" cy="2262781"/>
          </a:xfrm>
        </p:spPr>
        <p:txBody>
          <a:bodyPr>
            <a:normAutofit/>
          </a:bodyPr>
          <a:lstStyle/>
          <a:p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                                          </a:t>
            </a: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Predicting House Prices Using</a:t>
            </a:r>
            <a:b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    Linear  Regression Model                                     </a:t>
            </a:r>
            <a:endParaRPr lang="en-IN" sz="3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BFF7B-9CD1-184A-3A4E-34ACC03811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9358" y="3782592"/>
            <a:ext cx="8915399" cy="1126283"/>
          </a:xfrm>
        </p:spPr>
        <p:txBody>
          <a:bodyPr>
            <a:normAutofit fontScale="25000" lnSpcReduction="20000"/>
          </a:bodyPr>
          <a:lstStyle/>
          <a:p>
            <a:pPr marR="1116965" algn="ctr">
              <a:lnSpc>
                <a:spcPct val="107000"/>
              </a:lnSpc>
              <a:spcAft>
                <a:spcPts val="0"/>
              </a:spcAft>
            </a:pPr>
            <a:r>
              <a:rPr lang="en-IN" sz="72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                                                                 Submitted by:</a:t>
            </a:r>
            <a:endParaRPr lang="en-IN" sz="7200" kern="1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1116965" algn="ctr">
              <a:lnSpc>
                <a:spcPct val="107000"/>
              </a:lnSpc>
              <a:spcAft>
                <a:spcPts val="1055"/>
              </a:spcAft>
            </a:pPr>
            <a:r>
              <a:rPr lang="en-IN" sz="72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                                                       K. Jhansi</a:t>
            </a:r>
          </a:p>
          <a:p>
            <a:pPr marR="1116965" algn="ctr">
              <a:lnSpc>
                <a:spcPct val="107000"/>
              </a:lnSpc>
              <a:spcAft>
                <a:spcPts val="1055"/>
              </a:spcAft>
            </a:pPr>
            <a:r>
              <a:rPr lang="en-IN" sz="7200" b="1" kern="100" dirty="0">
                <a:solidFill>
                  <a:srgbClr val="000000"/>
                </a:solidFill>
                <a:latin typeface="Calibri" panose="020F0502020204030204" pitchFamily="34" charset="0"/>
              </a:rPr>
              <a:t>                                                                       </a:t>
            </a:r>
            <a:r>
              <a:rPr lang="en-IN" sz="72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S. Vaishnavi</a:t>
            </a:r>
            <a:endParaRPr lang="en-IN" sz="7200" kern="1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1116965" algn="ctr">
              <a:lnSpc>
                <a:spcPct val="107000"/>
              </a:lnSpc>
              <a:spcAft>
                <a:spcPts val="1545"/>
              </a:spcAft>
            </a:pPr>
            <a:r>
              <a:rPr lang="en-IN" sz="72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                                                                 U. Pushpanjali</a:t>
            </a:r>
            <a:endParaRPr lang="en-IN" sz="7200" kern="1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1116965" algn="ctr">
              <a:lnSpc>
                <a:spcPct val="107000"/>
              </a:lnSpc>
              <a:spcAft>
                <a:spcPts val="0"/>
              </a:spcAft>
            </a:pPr>
            <a:r>
              <a:rPr lang="en-IN" sz="72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                                                          C. Jyothsna</a:t>
            </a:r>
            <a:endParaRPr lang="en-IN" sz="7200" kern="1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3852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30401-9A42-3841-6D87-BAA42481B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675" y="370738"/>
            <a:ext cx="8911687" cy="128089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000000"/>
                </a:solidFill>
                <a:effectLst/>
                <a:latin typeface="Calibri-Bold"/>
              </a:rPr>
              <a:t>MODEL LIMITATIONS</a:t>
            </a:r>
            <a:endParaRPr lang="en-IN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35C93-F7FE-AC81-9219-3F05183A1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2037" y="1371600"/>
            <a:ext cx="8915400" cy="377762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t's important to acknowledge the limitations of the Linear Regression model, such as its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assumption of linearity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and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sensitivity to outliers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Understanding these limitations is crucial for interpreting the model's predictions.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40E95A-D919-35F1-AD90-7D0C783F6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3080" y="3133725"/>
            <a:ext cx="7560725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803C6-B3B0-32E6-40A7-F535089FF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>
                <a:solidFill>
                  <a:srgbClr val="000000"/>
                </a:solidFill>
                <a:effectLst/>
                <a:latin typeface="Calibri-Bold"/>
              </a:rPr>
              <a:t>FUTURE IMPROVEMENTS</a:t>
            </a:r>
            <a:endParaRPr lang="en-IN" sz="11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8D128-F0ED-3D5C-828C-EA83CA369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95449"/>
            <a:ext cx="8915400" cy="469582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To enhance the model's accuracy, future improvements could involve </a:t>
            </a:r>
            <a:r>
              <a:rPr lang="en-US" sz="1600" dirty="0">
                <a:solidFill>
                  <a:srgbClr val="000000"/>
                </a:solidFill>
                <a:effectLst/>
                <a:latin typeface="Calibri-Bold"/>
              </a:rPr>
              <a:t>exploring non-linear models </a:t>
            </a: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such as </a:t>
            </a:r>
            <a:r>
              <a:rPr lang="en-US" sz="1600" dirty="0">
                <a:solidFill>
                  <a:srgbClr val="000000"/>
                </a:solidFill>
                <a:effectLst/>
                <a:latin typeface="Calibri-Bold"/>
              </a:rPr>
              <a:t>polynomial regression </a:t>
            </a: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or incorporating </a:t>
            </a:r>
            <a:r>
              <a:rPr lang="en-US" sz="1600" dirty="0">
                <a:solidFill>
                  <a:srgbClr val="000000"/>
                </a:solidFill>
                <a:effectLst/>
                <a:latin typeface="Calibri-Bold"/>
              </a:rPr>
              <a:t>additional data sources </a:t>
            </a: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to capture more </a:t>
            </a:r>
            <a:r>
              <a:rPr lang="en-US" sz="1600" dirty="0">
                <a:solidFill>
                  <a:srgbClr val="000000"/>
                </a:solidFill>
                <a:effectLst/>
                <a:latin typeface="Calibri-Bold"/>
              </a:rPr>
              <a:t>complex relationships</a:t>
            </a: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most common type of machine learning is to Learn the Mapping Y=f(x) to make </a:t>
            </a:r>
            <a:endParaRPr lang="en-US" sz="16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predictions of Y for new X 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is called predictive modelling or predictive analytics and our goal is to make the most </a:t>
            </a:r>
            <a:endParaRPr lang="en-US" sz="16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accurate predictions possible</a:t>
            </a:r>
            <a:r>
              <a:rPr lang="en-US" sz="1600" dirty="0">
                <a:solidFill>
                  <a:srgbClr val="474747"/>
                </a:solidFill>
                <a:effectLst/>
                <a:latin typeface="Arial" panose="020B0604020202020204" pitchFamily="34" charset="0"/>
              </a:rPr>
              <a:t>. 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machine learning model is given the test data but without the price of the properties in </a:t>
            </a:r>
            <a:endParaRPr lang="en-US" sz="16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 order to predict the price for them given various features for the properties. 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predicted price is then compared to the actual price in the test data. 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There are three factors that influence the price of a house which include physical conditions, </a:t>
            </a:r>
            <a:endParaRPr lang="en-US" sz="16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concept and location.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Modern methods for prediction include trend extrapolation , Delphi Method.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148236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D3136-E78E-E87E-0BEB-67024DB70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550863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000000"/>
                </a:solidFill>
                <a:effectLst/>
                <a:latin typeface="Calibri-Bold"/>
              </a:rPr>
              <a:t>REAL-WORLD APPLICATIONS</a:t>
            </a:r>
            <a:endParaRPr lang="en-IN" sz="2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8A64329-5B56-F69C-417E-DF2486CDD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3376" y="1162050"/>
            <a:ext cx="3724274" cy="43814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09418-F730-AE42-C2C0-1272A0E03D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00200" y="1276351"/>
            <a:ext cx="5772150" cy="5324474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insights gained from predicting house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prices using a Linear Regression model have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real-world applications in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real estate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investment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property valuation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and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urban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planning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Recommendation engines are one of the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most popular applications of machine learning,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product recommendations are featured on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most e-commerce websites. 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Using machine learning models, websites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track your behaviour to recognize patterns in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your browsing history, previous purchases,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and shopping cart activity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2232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2EEA19-8FDE-D484-8957-BB04789E2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524" y="809625"/>
            <a:ext cx="9528781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977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260CE-80DF-C049-48C7-54592847C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8100" y="452660"/>
            <a:ext cx="8911687" cy="1280890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000000"/>
                </a:solidFill>
                <a:effectLst/>
                <a:latin typeface="Calibri-Bold"/>
              </a:rPr>
              <a:t>CONCLUSION</a:t>
            </a:r>
            <a:endParaRPr lang="en-IN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F7D3E-7DC7-0800-68E1-E4598721F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9662" y="1628774"/>
            <a:ext cx="8478838" cy="457200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 conclusion, the use of a Linear Regression model provides a </a:t>
            </a:r>
            <a:r>
              <a:rPr lang="en-US" sz="2000" dirty="0">
                <a:solidFill>
                  <a:srgbClr val="000000"/>
                </a:solidFill>
                <a:effectLst/>
                <a:latin typeface="Calibri-Bold"/>
              </a:rPr>
              <a:t>methodical approach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to predicting house prices. By understanding its </a:t>
            </a:r>
            <a:r>
              <a:rPr lang="en-US" sz="2000" dirty="0">
                <a:solidFill>
                  <a:srgbClr val="000000"/>
                </a:solidFill>
                <a:effectLst/>
                <a:latin typeface="Calibri-Bold"/>
              </a:rPr>
              <a:t>principles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and limitations, we can make informed decisions in the </a:t>
            </a:r>
            <a:r>
              <a:rPr lang="en-US" sz="2000" dirty="0">
                <a:solidFill>
                  <a:srgbClr val="000000"/>
                </a:solidFill>
                <a:effectLst/>
                <a:latin typeface="Calibri-Bold"/>
              </a:rPr>
              <a:t>real estate market.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effectLst/>
                <a:latin typeface="Söhne"/>
              </a:rPr>
              <a:t>Reinforce the importance of predictive modeling in the real estate domain.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effectLst/>
                <a:latin typeface="Söhne"/>
              </a:rPr>
              <a:t>Encourage the audience to apply the knowledge gained from the presentation in their own projects or research endeavors.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effectLst/>
                <a:latin typeface="Söhne"/>
              </a:rPr>
              <a:t>Express gratitude to the audience for their attention and participation.</a:t>
            </a:r>
          </a:p>
          <a:p>
            <a:pPr marL="0" indent="0">
              <a:lnSpc>
                <a:spcPct val="150000"/>
              </a:lnSpc>
              <a:buNone/>
            </a:pPr>
            <a:endParaRPr lang="en-I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11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1400-7F71-F7C2-4011-C96C648C7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675" y="2621280"/>
            <a:ext cx="5460274" cy="2351314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Arial Black" panose="020B0A04020102020204" pitchFamily="34" charset="0"/>
              </a:rPr>
              <a:t>THANK YOU!</a:t>
            </a:r>
            <a:endParaRPr lang="en-IN" sz="48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79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8428F-40ED-503D-2E9F-650E949E4B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1621" y="126473"/>
            <a:ext cx="8915399" cy="1374112"/>
          </a:xfrm>
        </p:spPr>
        <p:txBody>
          <a:bodyPr>
            <a:normAutofit fontScale="90000"/>
          </a:bodyPr>
          <a:lstStyle/>
          <a:p>
            <a:r>
              <a:rPr lang="en-IN" sz="44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INTRODUCTION</a:t>
            </a:r>
            <a:b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76C178-7E2F-E903-8C69-9F0AF30D79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2998" y="374302"/>
            <a:ext cx="9659727" cy="1126283"/>
          </a:xfrm>
        </p:spPr>
        <p:txBody>
          <a:bodyPr>
            <a:normAutofit fontScale="25000" lnSpcReduction="20000"/>
          </a:bodyPr>
          <a:lstStyle/>
          <a:p>
            <a:pPr marL="7605395" indent="-6350">
              <a:lnSpc>
                <a:spcPct val="107000"/>
              </a:lnSpc>
              <a:spcAft>
                <a:spcPts val="2425"/>
              </a:spcAft>
            </a:pPr>
            <a:endParaRPr lang="en-US" sz="4000" kern="1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1110"/>
              </a:spcAft>
            </a:pPr>
            <a:r>
              <a:rPr lang="en-US" sz="96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This presentation provides a comprehensive analysis house prices using a Linear Regression of predicting Model. The model aims to forecast housing prices based on various predictive variables.</a:t>
            </a:r>
          </a:p>
          <a:p>
            <a:pPr>
              <a:lnSpc>
                <a:spcPct val="107000"/>
              </a:lnSpc>
              <a:spcAft>
                <a:spcPts val="1110"/>
              </a:spcAft>
            </a:pPr>
            <a:r>
              <a:rPr lang="en-US" sz="8000" b="1" i="0" dirty="0">
                <a:solidFill>
                  <a:schemeClr val="tx1"/>
                </a:solidFill>
                <a:effectLst/>
                <a:latin typeface="Söhne"/>
              </a:rPr>
              <a:t> Importance of House Price Prediction</a:t>
            </a:r>
            <a:endParaRPr lang="en-US" sz="8000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/>
            <a:r>
              <a:rPr lang="en-US" sz="8000" b="0" i="0" dirty="0">
                <a:solidFill>
                  <a:schemeClr val="tx1"/>
                </a:solidFill>
                <a:effectLst/>
                <a:latin typeface="Söhne"/>
              </a:rPr>
              <a:t> Briefly discuss the importance of accurately predicting house prices.</a:t>
            </a:r>
          </a:p>
          <a:p>
            <a:pPr algn="l"/>
            <a:r>
              <a:rPr lang="en-US" sz="8000" b="0" i="0" dirty="0">
                <a:solidFill>
                  <a:schemeClr val="tx1"/>
                </a:solidFill>
                <a:effectLst/>
                <a:latin typeface="Söhne"/>
              </a:rPr>
              <a:t> Mention real estate investment, property valuation, and economic                               indicators                  </a:t>
            </a:r>
          </a:p>
          <a:p>
            <a:pPr algn="l"/>
            <a:r>
              <a:rPr lang="en-US" sz="8000" dirty="0">
                <a:solidFill>
                  <a:schemeClr val="tx1"/>
                </a:solidFill>
                <a:latin typeface="Söhne"/>
              </a:rPr>
              <a:t> </a:t>
            </a:r>
            <a:r>
              <a:rPr lang="en-US" sz="8000" b="0" i="0" dirty="0">
                <a:solidFill>
                  <a:schemeClr val="tx1"/>
                </a:solidFill>
                <a:effectLst/>
                <a:latin typeface="Söhne"/>
              </a:rPr>
              <a:t>Highlight the role of predictive modeling techniques in making informed decisions.</a:t>
            </a:r>
          </a:p>
          <a:p>
            <a:pPr algn="l"/>
            <a:endParaRPr lang="en-US" sz="8000" b="1" i="0" dirty="0">
              <a:solidFill>
                <a:schemeClr val="tx1"/>
              </a:solidFill>
              <a:effectLst/>
              <a:latin typeface="Söhne"/>
            </a:endParaRPr>
          </a:p>
          <a:p>
            <a:pPr algn="l"/>
            <a:r>
              <a:rPr lang="en-US" sz="8000" b="1" i="0" dirty="0">
                <a:solidFill>
                  <a:schemeClr val="tx1"/>
                </a:solidFill>
                <a:effectLst/>
                <a:latin typeface="Söhne"/>
              </a:rPr>
              <a:t>Overview of Linear Regression</a:t>
            </a:r>
            <a:endParaRPr lang="en-US" sz="8000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lnSpc>
                <a:spcPct val="170000"/>
              </a:lnSpc>
            </a:pPr>
            <a:r>
              <a:rPr lang="en-US" sz="8000" b="0" i="0" dirty="0">
                <a:solidFill>
                  <a:schemeClr val="tx1"/>
                </a:solidFill>
                <a:effectLst/>
                <a:latin typeface="Söhne"/>
              </a:rPr>
              <a:t> Define linear regression as a statistical method used for modeling the relationship between a dependent variable (house price) and one or more independent variables (features).</a:t>
            </a:r>
          </a:p>
          <a:p>
            <a:pPr algn="l">
              <a:lnSpc>
                <a:spcPct val="170000"/>
              </a:lnSpc>
            </a:pPr>
            <a:r>
              <a:rPr lang="en-US" sz="8000" b="0" i="0" dirty="0">
                <a:solidFill>
                  <a:schemeClr val="tx1"/>
                </a:solidFill>
                <a:effectLst/>
                <a:latin typeface="Söhne"/>
              </a:rPr>
              <a:t> Explain its simplicity and interpretability, making it a popular choice for predictive modeling.</a:t>
            </a:r>
          </a:p>
          <a:p>
            <a:pPr algn="l">
              <a:lnSpc>
                <a:spcPct val="170000"/>
              </a:lnSpc>
            </a:pPr>
            <a:r>
              <a:rPr lang="en-US" sz="8000" i="0" dirty="0">
                <a:solidFill>
                  <a:schemeClr val="tx1"/>
                </a:solidFill>
                <a:effectLst/>
                <a:latin typeface="Söhne"/>
              </a:rPr>
              <a:t>Emphasize its application in various fields including economics, finance, and real estate.</a:t>
            </a:r>
          </a:p>
          <a:p>
            <a:pPr>
              <a:lnSpc>
                <a:spcPct val="107000"/>
              </a:lnSpc>
              <a:spcAft>
                <a:spcPts val="1110"/>
              </a:spcAft>
            </a:pPr>
            <a:endParaRPr lang="en-US" sz="11200" kern="100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8879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5C923-45BB-8A8D-5902-1244EEE9A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0604" y="389368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IN" sz="32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UNDERSTANDING LINEAR REGRESSION</a:t>
            </a:r>
            <a:br>
              <a:rPr lang="en-IN" sz="3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38907-E0D0-E48D-0FF9-18DF8BA0A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136" y="1410120"/>
            <a:ext cx="8915400" cy="3777622"/>
          </a:xfrm>
        </p:spPr>
        <p:txBody>
          <a:bodyPr>
            <a:normAutofit fontScale="85000" lnSpcReduction="20000"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Linear Regression is a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statistical method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to </a:t>
            </a:r>
            <a:endParaRPr lang="en-US" sz="800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 the relationship between a dependent </a:t>
            </a:r>
            <a:endParaRPr lang="en-US" sz="800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variable and one or more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independent variables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</a:t>
            </a:r>
            <a:endParaRPr lang="en-US" sz="800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It aims to find the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best-fitting line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to describe the relationship. </a:t>
            </a:r>
            <a:endParaRPr lang="en-US" sz="800" dirty="0"/>
          </a:p>
          <a:p>
            <a:r>
              <a:rPr lang="en-US" sz="1800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  <a:t>It assumes a linear relationship between the features and the target variable. </a:t>
            </a:r>
            <a:endParaRPr lang="en-US" sz="800" dirty="0"/>
          </a:p>
          <a:p>
            <a:r>
              <a:rPr lang="en-US" sz="1800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  <a:t>The model learns the coefficients that best fit the data and can make predictions for new inputs. </a:t>
            </a:r>
            <a:endParaRPr lang="en-US" sz="800" dirty="0"/>
          </a:p>
          <a:p>
            <a:r>
              <a:rPr lang="en-US" sz="1800" dirty="0">
                <a:solidFill>
                  <a:srgbClr val="273239"/>
                </a:solidFill>
                <a:effectLst/>
                <a:latin typeface="Nunito" panose="020F0502020204030204" pitchFamily="2" charset="0"/>
              </a:rPr>
              <a:t>Linear regression is also a type of machine-learning algorithm more specifically </a:t>
            </a:r>
            <a:endParaRPr lang="en-US" sz="800" dirty="0"/>
          </a:p>
          <a:p>
            <a:pPr marL="0" indent="0">
              <a:buNone/>
            </a:pPr>
            <a:r>
              <a:rPr lang="en-US" sz="1800" dirty="0">
                <a:solidFill>
                  <a:srgbClr val="273239"/>
                </a:solidFill>
                <a:effectLst/>
                <a:latin typeface="Nunito" panose="020F0502020204030204" pitchFamily="2" charset="0"/>
              </a:rPr>
              <a:t>         a supervised machine-learning algorithm that learns from the labelled datasets and maps the 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273239"/>
                </a:solidFill>
                <a:effectLst/>
                <a:latin typeface="Nunito" panose="020F0502020204030204" pitchFamily="2" charset="0"/>
              </a:rPr>
              <a:t>                 </a:t>
            </a:r>
            <a:r>
              <a:rPr lang="en-US" sz="1800" dirty="0">
                <a:solidFill>
                  <a:srgbClr val="273239"/>
                </a:solidFill>
                <a:effectLst/>
                <a:latin typeface="Nunito" panose="020F0502020204030204" pitchFamily="2" charset="0"/>
              </a:rPr>
              <a:t>data points to the most optimized linear functions. </a:t>
            </a:r>
            <a:endParaRPr lang="en-US" sz="800" dirty="0"/>
          </a:p>
          <a:p>
            <a:r>
              <a:rPr lang="en-US" sz="1800" dirty="0">
                <a:solidFill>
                  <a:srgbClr val="273239"/>
                </a:solidFill>
                <a:effectLst/>
                <a:latin typeface="Nunito" panose="020F0502020204030204" pitchFamily="2" charset="0"/>
              </a:rPr>
              <a:t>Supervised learning has two types: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73239"/>
                </a:solidFill>
                <a:effectLst/>
                <a:latin typeface="Nunito" panose="020F0502020204030204" pitchFamily="2" charset="0"/>
              </a:rPr>
              <a:t>               1. Classification </a:t>
            </a:r>
            <a:endParaRPr lang="en-US" sz="800" dirty="0"/>
          </a:p>
          <a:p>
            <a:pPr marL="0" indent="0">
              <a:buNone/>
            </a:pPr>
            <a:r>
              <a:rPr lang="en-US" sz="1800" dirty="0">
                <a:solidFill>
                  <a:srgbClr val="273239"/>
                </a:solidFill>
                <a:effectLst/>
                <a:latin typeface="Nunito" panose="020F0502020204030204" pitchFamily="2" charset="0"/>
              </a:rPr>
              <a:t>                2. Regression</a:t>
            </a:r>
            <a:endParaRPr lang="en-IN" sz="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B2D21B-89D5-E3B4-548D-328B76B3100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57706" y="4350937"/>
            <a:ext cx="5378830" cy="192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430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5FD8D-BFA4-5293-9B03-C97263B4F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214" y="204928"/>
            <a:ext cx="3505199" cy="679327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000000"/>
                </a:solidFill>
                <a:effectLst/>
                <a:latin typeface="Calibri-Bold"/>
              </a:rPr>
              <a:t>DATA COLLECTION </a:t>
            </a:r>
            <a:endParaRPr lang="en-IN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92A8BC-65E0-4129-DE1F-CB1EC8909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1596" y="1598612"/>
            <a:ext cx="6712299" cy="4802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Accurate data collection is crucial for building a reliable Linear Regression model.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This includes gathering housing features such as size, location, amenities and historical sale prices. </a:t>
            </a: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The process of gathering and analyzing accurate data from various sources  to find answers to research problems, trends and probabilities, etc., to evaluate possible outcomes is Known as Data Collection. </a:t>
            </a: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Knowledge is power, information is knowledge, and data is information in digitized form, at least as defined in IT. </a:t>
            </a: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Hence, data is power. But before you can leverage that data into a successful strategy for your organization or business, you need to gather it</a:t>
            </a:r>
            <a:r>
              <a:rPr lang="en-US" sz="160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During data collection, the researchers must identify the data types, the sources of data, and what methods are being used</a:t>
            </a:r>
            <a:endParaRPr lang="en-US" sz="120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marL="0" indent="0">
              <a:buNone/>
            </a:pPr>
            <a:endParaRPr lang="en-US" sz="1200" dirty="0"/>
          </a:p>
          <a:p>
            <a:endParaRPr lang="en-IN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E91FBB-6015-131C-01DB-A9FFA62B1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651" y="1400135"/>
            <a:ext cx="4243753" cy="378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18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B97FC-A90B-E080-E3C8-2C6246F95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540" y="330196"/>
            <a:ext cx="8911687" cy="1280890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000000"/>
                </a:solidFill>
                <a:effectLst/>
                <a:latin typeface="Calibri-Bold"/>
              </a:rPr>
              <a:t>DATA PREPROCESSING</a:t>
            </a:r>
            <a:endParaRPr lang="en-IN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F218D-09B2-D8DA-D014-D1B0842F8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6455" y="1410119"/>
            <a:ext cx="8915400" cy="3777622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Before applying the Linear Regression</a:t>
            </a:r>
            <a:r>
              <a:rPr lang="en-US" dirty="0"/>
              <a:t>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model, it is essential to perform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preprocessing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This involves handling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missing values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outliers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and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normalizing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data for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data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better model performance.</a:t>
            </a:r>
          </a:p>
          <a:p>
            <a:pPr marL="0" indent="0" algn="l">
              <a:buNone/>
            </a:pPr>
            <a:r>
              <a:rPr lang="en-US" sz="2000" b="1" i="0" dirty="0">
                <a:solidFill>
                  <a:schemeClr val="tx1"/>
                </a:solidFill>
                <a:effectLst/>
                <a:latin typeface="Söhne"/>
              </a:rPr>
              <a:t>       Handling Missing Values</a:t>
            </a:r>
            <a:endParaRPr lang="en-US" sz="2000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0" indent="0" algn="l">
              <a:buNone/>
            </a:pPr>
            <a:r>
              <a:rPr lang="en-US" dirty="0">
                <a:solidFill>
                  <a:schemeClr val="tx1"/>
                </a:solidFill>
                <a:latin typeface="Söhne"/>
              </a:rPr>
              <a:t>        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Discuss strategies for handling missing values in the dataset: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Söhne"/>
              </a:rPr>
              <a:t>Removal of rows or columns with missing values.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Söhne"/>
              </a:rPr>
              <a:t>Imputation techniques such as mean, median, or mode imputation.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Söhne"/>
              </a:rPr>
              <a:t>Advanced methods like K-nearest neighbors imputation or predictive modeling.</a:t>
            </a:r>
          </a:p>
          <a:p>
            <a:pPr marL="0" indent="0">
              <a:buNone/>
            </a:pP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A11CDDC-B354-207F-4DB8-865573045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8712" y="4548279"/>
            <a:ext cx="4732773" cy="197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4801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D2272-D28D-4990-6378-73E0B170D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8752" y="302563"/>
            <a:ext cx="8911687" cy="1280890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000000"/>
                </a:solidFill>
                <a:effectLst/>
                <a:latin typeface="Calibri-Bold"/>
              </a:rPr>
              <a:t>FEATURE SELECTION </a:t>
            </a:r>
            <a:endParaRPr lang="en-IN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765E9-1EBE-633F-900C-520FA7BE2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8752" y="1467059"/>
            <a:ext cx="9685860" cy="4883499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Selecting the most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relevant features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is crucial for the accuracy of the model.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Feature selection methods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such as correlation analysis and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stepwise regression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can help </a:t>
            </a:r>
            <a:endParaRPr lang="en-US" dirty="0"/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identify the most influential variables.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a data scientist working with Python, it’s crucial to understand the importance of feature </a:t>
            </a:r>
            <a:endParaRPr lang="en-US" dirty="0"/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selection when building a machine learning model.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real-life data science problems, it’s almost rare that all the variables in the dataset are </a:t>
            </a:r>
            <a:endParaRPr lang="en-US" dirty="0"/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useful for building a model.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Methodically reducing the size of datasets is important as the size and variety of datasets </a:t>
            </a:r>
            <a:endParaRPr lang="en-US" dirty="0"/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continue to grow. </a:t>
            </a:r>
            <a:endParaRPr lang="en-US" dirty="0"/>
          </a:p>
          <a:p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They help reduce the dimensionality of the data, remove irrelevant or redundant </a:t>
            </a:r>
            <a:endParaRPr lang="en-US" dirty="0"/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  information, and improve the efficiency and accuracy of the model.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5669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EE520-A25E-DBEC-0EC2-DEAE4F7CC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0F492-BB4B-088D-001D-7BE666139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1E14F-CE82-5480-97FA-9CC10BE80B5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5713FC-8D1F-983E-B562-6B0273ECC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089" y="446086"/>
            <a:ext cx="9615523" cy="596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47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BAFBB-0245-BF10-349F-98B1F45F0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0604" y="443240"/>
            <a:ext cx="8911687" cy="128089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000000"/>
                </a:solidFill>
                <a:effectLst/>
                <a:latin typeface="Calibri-Bold"/>
              </a:rPr>
              <a:t>MODEL EVALUATION</a:t>
            </a:r>
            <a:endParaRPr lang="en-IN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1D6AF-D86F-0B4F-DD19-1574E53DF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7713" y="1219200"/>
            <a:ext cx="8915400" cy="4098611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model's performance is evaluated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squared errorusing metrics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such as, and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mean absolute error-squared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mean.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This evaluation helps assess the model's </a:t>
            </a:r>
            <a:r>
              <a:rPr lang="en-US" sz="1800" dirty="0">
                <a:solidFill>
                  <a:srgbClr val="000000"/>
                </a:solidFill>
                <a:effectLst/>
                <a:latin typeface="Calibri-Bold"/>
              </a:rPr>
              <a:t>predictive power</a:t>
            </a:r>
            <a:endParaRPr lang="en-US" sz="1800" dirty="0">
              <a:solidFill>
                <a:schemeClr val="tx1"/>
              </a:solidFill>
              <a:effectLst/>
              <a:latin typeface="Calibri-Bold"/>
            </a:endParaRPr>
          </a:p>
          <a:p>
            <a:pPr marL="0" indent="0" algn="l">
              <a:buNone/>
            </a:pPr>
            <a:r>
              <a:rPr lang="en-IN" b="1" i="0" dirty="0">
                <a:solidFill>
                  <a:schemeClr val="tx1"/>
                </a:solidFill>
                <a:effectLst/>
                <a:latin typeface="Söhne"/>
              </a:rPr>
              <a:t>        Evaluation Metrics</a:t>
            </a: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0" indent="0" algn="l">
              <a:buNone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            Discussion of commonly used evaluation metrics for regression models: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Mean Squared Error (MSE)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Root Mean Squared Error (RMSE)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Mean Absolute Error (MAE)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R-squared (R²) coefficient</a:t>
            </a:r>
          </a:p>
          <a:p>
            <a:pPr marL="0" indent="0">
              <a:buNone/>
            </a:pP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E0C10E-A8BB-7893-B3D9-C581EAD78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4451321"/>
            <a:ext cx="5076825" cy="213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910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8A449-FB05-438D-EA27-3109174A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575" y="262160"/>
            <a:ext cx="8911687" cy="1280890"/>
          </a:xfrm>
        </p:spPr>
        <p:txBody>
          <a:bodyPr>
            <a:normAutofit/>
          </a:bodyPr>
          <a:lstStyle/>
          <a:p>
            <a:r>
              <a:rPr lang="en-IN" sz="3200" b="1" dirty="0">
                <a:solidFill>
                  <a:srgbClr val="000000"/>
                </a:solidFill>
                <a:effectLst/>
                <a:latin typeface="Calibri-Bold"/>
              </a:rPr>
              <a:t>PREDICTING HOUSE PRICES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B1AD3-8862-B6B6-649C-B976024D6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9662" y="1228726"/>
            <a:ext cx="8915400" cy="5210174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Once the model is trained and evaluated, it can be used to make housing data. </a:t>
            </a:r>
            <a:endParaRPr lang="en-US" dirty="0"/>
          </a:p>
          <a:p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These predictions provide </a:t>
            </a:r>
            <a:r>
              <a:rPr lang="en-US" dirty="0">
                <a:solidFill>
                  <a:srgbClr val="000000"/>
                </a:solidFill>
                <a:effectLst/>
                <a:latin typeface="Calibri-Bold"/>
              </a:rPr>
              <a:t>predictions 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on new </a:t>
            </a:r>
            <a:r>
              <a:rPr lang="en-US" dirty="0">
                <a:solidFill>
                  <a:srgbClr val="000000"/>
                </a:solidFill>
                <a:effectLst/>
                <a:latin typeface="Calibri-Bold"/>
              </a:rPr>
              <a:t>insights 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into future housing prices based on the 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selected features. </a:t>
            </a:r>
            <a:endParaRPr lang="en-US" dirty="0"/>
          </a:p>
          <a:p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predicted price is then compared to the actual price in the test data. 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Regression Algorithms on the other hand, predict the continuous value i.e. the expected price 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 of a house the number of votes that a party is likely to get in general elections, the number of 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  marks a student is expected to score etc. 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XG BOOST is the optimal model for house price prediction, with a minimal MSE of 0.001. 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Furthermore, we utilized the power of ensemble trees (XG Boost) to identify the important 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 features of our model. This helped us to understand the strength of the features in predicting 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 house prices. 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Linear Regression predicts the final output-dependent value based on the given independent 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 features.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90157926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97</TotalTime>
  <Words>1231</Words>
  <Application>Microsoft Office PowerPoint</Application>
  <PresentationFormat>Widescreen</PresentationFormat>
  <Paragraphs>113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Arial Black</vt:lpstr>
      <vt:lpstr>Calibri</vt:lpstr>
      <vt:lpstr>Calibri-Bold</vt:lpstr>
      <vt:lpstr>Century Gothic</vt:lpstr>
      <vt:lpstr>Nunito</vt:lpstr>
      <vt:lpstr>Roboto</vt:lpstr>
      <vt:lpstr>Söhne</vt:lpstr>
      <vt:lpstr>Wingdings</vt:lpstr>
      <vt:lpstr>Wingdings 3</vt:lpstr>
      <vt:lpstr>Wisp</vt:lpstr>
      <vt:lpstr>                                           Predicting House Prices Using               Linear  Regression Model                                     </vt:lpstr>
      <vt:lpstr>INTRODUCTION </vt:lpstr>
      <vt:lpstr>UNDERSTANDING LINEAR REGRESSION </vt:lpstr>
      <vt:lpstr>DATA COLLECTION </vt:lpstr>
      <vt:lpstr>DATA PREPROCESSING</vt:lpstr>
      <vt:lpstr>FEATURE SELECTION </vt:lpstr>
      <vt:lpstr>PowerPoint Presentation</vt:lpstr>
      <vt:lpstr>MODEL EVALUATION</vt:lpstr>
      <vt:lpstr>PREDICTING HOUSE PRICES</vt:lpstr>
      <vt:lpstr>MODEL LIMITATIONS</vt:lpstr>
      <vt:lpstr>FUTURE IMPROVEMENTS</vt:lpstr>
      <vt:lpstr>REAL-WORLD APPLICATIONS</vt:lpstr>
      <vt:lpstr>PowerPoint Presentation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House Prices Using               Linear  Regression Model</dc:title>
  <dc:creator>megha perupaka</dc:creator>
  <cp:lastModifiedBy>megha perupaka</cp:lastModifiedBy>
  <cp:revision>1</cp:revision>
  <dcterms:created xsi:type="dcterms:W3CDTF">2024-04-04T07:19:42Z</dcterms:created>
  <dcterms:modified xsi:type="dcterms:W3CDTF">2024-04-04T08:56:45Z</dcterms:modified>
</cp:coreProperties>
</file>

<file path=docProps/thumbnail.jpeg>
</file>